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98" r:id="rId3"/>
    <p:sldId id="295" r:id="rId4"/>
    <p:sldId id="258" r:id="rId5"/>
    <p:sldId id="257" r:id="rId6"/>
    <p:sldId id="260" r:id="rId7"/>
    <p:sldId id="261" r:id="rId8"/>
    <p:sldId id="262" r:id="rId9"/>
    <p:sldId id="263" r:id="rId10"/>
    <p:sldId id="265" r:id="rId11"/>
    <p:sldId id="268" r:id="rId12"/>
    <p:sldId id="294" r:id="rId13"/>
    <p:sldId id="269" r:id="rId14"/>
    <p:sldId id="264" r:id="rId15"/>
    <p:sldId id="270" r:id="rId16"/>
    <p:sldId id="274" r:id="rId17"/>
    <p:sldId id="275" r:id="rId18"/>
    <p:sldId id="271" r:id="rId19"/>
    <p:sldId id="273" r:id="rId20"/>
    <p:sldId id="272" r:id="rId21"/>
    <p:sldId id="276" r:id="rId22"/>
    <p:sldId id="277" r:id="rId23"/>
    <p:sldId id="278" r:id="rId24"/>
    <p:sldId id="299" r:id="rId25"/>
    <p:sldId id="279" r:id="rId26"/>
    <p:sldId id="280" r:id="rId27"/>
    <p:sldId id="281" r:id="rId28"/>
    <p:sldId id="282" r:id="rId29"/>
    <p:sldId id="283" r:id="rId30"/>
    <p:sldId id="296" r:id="rId31"/>
    <p:sldId id="284" r:id="rId32"/>
    <p:sldId id="285" r:id="rId33"/>
    <p:sldId id="300" r:id="rId34"/>
    <p:sldId id="292" r:id="rId35"/>
    <p:sldId id="293" r:id="rId36"/>
    <p:sldId id="301" r:id="rId37"/>
    <p:sldId id="302" r:id="rId38"/>
    <p:sldId id="297" r:id="rId39"/>
    <p:sldId id="287" r:id="rId40"/>
    <p:sldId id="288" r:id="rId41"/>
    <p:sldId id="289" r:id="rId42"/>
    <p:sldId id="290" r:id="rId43"/>
    <p:sldId id="291" r:id="rId44"/>
    <p:sldId id="28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/>
            </a:pPr>
            <a:r>
              <a:rPr lang="en-US"/>
              <a:t>Log of running</a:t>
            </a:r>
            <a:r>
              <a:rPr lang="en-US" baseline="0"/>
              <a:t> time vs. k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Sheet1!$B$1:$B$7</c:f>
              <c:numCache>
                <c:formatCode>General</c:formatCode>
                <c:ptCount val="7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</c:numCache>
            </c:numRef>
          </c:cat>
          <c:val>
            <c:numRef>
              <c:f>Sheet1!$C$1:$C$7</c:f>
              <c:numCache>
                <c:formatCode>General</c:formatCode>
                <c:ptCount val="7"/>
                <c:pt idx="0">
                  <c:v>2.6483600109809329</c:v>
                </c:pt>
                <c:pt idx="1">
                  <c:v>2.2526103405673741</c:v>
                </c:pt>
                <c:pt idx="2">
                  <c:v>1.4090873694478354</c:v>
                </c:pt>
                <c:pt idx="3">
                  <c:v>0.57518784492766073</c:v>
                </c:pt>
                <c:pt idx="4">
                  <c:v>0.19312459835446166</c:v>
                </c:pt>
                <c:pt idx="5">
                  <c:v>-0.40893539297350084</c:v>
                </c:pt>
                <c:pt idx="6">
                  <c:v>-0.55284196865778101</c:v>
                </c:pt>
              </c:numCache>
            </c:numRef>
          </c:val>
        </c:ser>
        <c:marker val="1"/>
        <c:axId val="80243712"/>
        <c:axId val="97256576"/>
      </c:lineChart>
      <c:catAx>
        <c:axId val="80243712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7256576"/>
        <c:crosses val="autoZero"/>
        <c:auto val="1"/>
        <c:lblAlgn val="ctr"/>
        <c:lblOffset val="100"/>
      </c:catAx>
      <c:valAx>
        <c:axId val="972565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log(seconds)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0243712"/>
        <c:crosses val="max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29E7FA-0BC5-4663-8ADB-0A3B60972E80}" type="datetimeFigureOut">
              <a:rPr lang="he-IL" smtClean="0"/>
              <a:pPr/>
              <a:t>כ'/אב/תשע"ב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790B26-06D0-44A5-8DDC-994A90DF61E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791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E3C2E7-327B-4CDB-9D84-9EB0D0783933}" type="slidenum">
              <a:rPr lang="he-IL">
                <a:cs typeface="Arial" pitchFamily="34" charset="0"/>
              </a:rPr>
              <a:pPr/>
              <a:t>4</a:t>
            </a:fld>
            <a:endParaRPr lang="en-US">
              <a:cs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 </a:t>
            </a:r>
            <a:r>
              <a:rPr lang="en-US" b="1" dirty="0" err="1"/>
              <a:t>Bruijn</a:t>
            </a:r>
            <a:r>
              <a:rPr lang="en-US" b="1" dirty="0"/>
              <a:t> meets DNA: Utilizing reverse complementarity to efficiently cover</a:t>
            </a:r>
            <a:br>
              <a:rPr lang="en-US" b="1" dirty="0"/>
            </a:br>
            <a:r>
              <a:rPr lang="en-US" b="1" dirty="0"/>
              <a:t>all k-</a:t>
            </a:r>
            <a:r>
              <a:rPr lang="en-US" b="1" dirty="0" err="1"/>
              <a:t>mers</a:t>
            </a:r>
            <a:r>
              <a:rPr lang="en-US" b="1" dirty="0"/>
              <a:t>, with application to protein binding microarrays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Yaron</a:t>
            </a:r>
            <a:r>
              <a:rPr lang="en-US" dirty="0" smtClean="0"/>
              <a:t> Orenstein</a:t>
            </a:r>
          </a:p>
          <a:p>
            <a:r>
              <a:rPr lang="en-US" dirty="0" smtClean="0"/>
              <a:t>ACGT group meeting</a:t>
            </a:r>
          </a:p>
          <a:p>
            <a:r>
              <a:rPr lang="en-US" dirty="0" smtClean="0"/>
              <a:t>August 8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9528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this problem already solved? (1)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800" i="1" dirty="0"/>
              <a:t>“This means we </a:t>
            </a:r>
            <a:r>
              <a:rPr lang="en-US" sz="2800" i="1" dirty="0" smtClean="0"/>
              <a:t>are </a:t>
            </a:r>
            <a:r>
              <a:rPr lang="en-US" sz="2800" i="1" dirty="0"/>
              <a:t>able to reduce the number of probes by a factor of k.  Furthermore, </a:t>
            </a:r>
            <a:r>
              <a:rPr lang="en-US" sz="2800" i="1" dirty="0">
                <a:solidFill>
                  <a:srgbClr val="FF0000"/>
                </a:solidFill>
              </a:rPr>
              <a:t>we can turn the reverse </a:t>
            </a:r>
            <a:r>
              <a:rPr lang="en-US" sz="2800" i="1" dirty="0" smtClean="0">
                <a:solidFill>
                  <a:srgbClr val="FF0000"/>
                </a:solidFill>
              </a:rPr>
              <a:t>complementarity </a:t>
            </a:r>
            <a:r>
              <a:rPr lang="en-US" sz="2800" i="1" dirty="0">
                <a:solidFill>
                  <a:srgbClr val="FF0000"/>
                </a:solidFill>
              </a:rPr>
              <a:t>of double-stranded DNA sequence to our advantage and gain another factor of </a:t>
            </a:r>
            <a:r>
              <a:rPr lang="en-US" sz="2800" i="1" dirty="0" smtClean="0">
                <a:solidFill>
                  <a:srgbClr val="FF0000"/>
                </a:solidFill>
              </a:rPr>
              <a:t>2 </a:t>
            </a:r>
            <a:r>
              <a:rPr lang="en-US" sz="2800" i="1" dirty="0">
                <a:solidFill>
                  <a:srgbClr val="FF0000"/>
                </a:solidFill>
              </a:rPr>
              <a:t>reduction </a:t>
            </a:r>
            <a:r>
              <a:rPr lang="en-US" sz="2800" i="1" dirty="0"/>
              <a:t>in number of array probes[9, 11</a:t>
            </a:r>
            <a:r>
              <a:rPr lang="en-US" sz="2800" i="1" dirty="0" smtClean="0"/>
              <a:t>].”</a:t>
            </a:r>
          </a:p>
          <a:p>
            <a:endParaRPr lang="en-US" sz="2800" i="1" dirty="0"/>
          </a:p>
          <a:p>
            <a:r>
              <a:rPr lang="en-US" dirty="0" smtClean="0"/>
              <a:t>The reference is to a technology that covers one k-mer in each probe.</a:t>
            </a:r>
          </a:p>
          <a:p>
            <a:endParaRPr lang="en-US" dirty="0" smtClean="0"/>
          </a:p>
          <a:p>
            <a:r>
              <a:rPr lang="en-US" dirty="0" smtClean="0"/>
              <a:t>(will get to that later…)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0331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researcher working on this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Smanatha</a:t>
            </a:r>
            <a:r>
              <a:rPr lang="en-US" dirty="0" smtClean="0"/>
              <a:t> J. </a:t>
            </a:r>
            <a:r>
              <a:rPr lang="en-US" dirty="0" err="1" smtClean="0"/>
              <a:t>Riesenfeld</a:t>
            </a:r>
            <a:r>
              <a:rPr lang="en-US" dirty="0" smtClean="0"/>
              <a:t> worked on a similar problem: designing 15bp probes sequences that cover all 6-mers or their reverse complement.</a:t>
            </a:r>
          </a:p>
          <a:p>
            <a:r>
              <a:rPr lang="en-US" dirty="0" smtClean="0"/>
              <a:t>According to her, the paper was submitted and is in review.</a:t>
            </a:r>
          </a:p>
          <a:p>
            <a:r>
              <a:rPr lang="en-US" dirty="0" smtClean="0"/>
              <a:t>From her CV from 2010: “</a:t>
            </a:r>
            <a:r>
              <a:rPr lang="en-US" i="1" dirty="0"/>
              <a:t>Optimal design of oligomer libraries using pseudo-de-Bruijn </a:t>
            </a:r>
            <a:r>
              <a:rPr lang="en-US" i="1" dirty="0" smtClean="0"/>
              <a:t>sets” </a:t>
            </a:r>
            <a:r>
              <a:rPr lang="en-US" dirty="0" smtClean="0"/>
              <a:t>was submitted (but no publication was found)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944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OUR SOLUTION</a:t>
            </a:r>
            <a:endParaRPr lang="he-I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complement de Bruijn sequence (</a:t>
            </a:r>
            <a:r>
              <a:rPr lang="en-US" dirty="0" err="1" smtClean="0"/>
              <a:t>RCdB</a:t>
            </a:r>
            <a:r>
              <a:rPr lang="en-US" dirty="0" smtClean="0"/>
              <a:t>) = a sequence that covers for each        k-mer the k-mer or its reverse complement.</a:t>
            </a:r>
          </a:p>
          <a:p>
            <a:endParaRPr lang="en-US" dirty="0"/>
          </a:p>
          <a:p>
            <a:r>
              <a:rPr lang="en-US" dirty="0" smtClean="0"/>
              <a:t>Optimal </a:t>
            </a:r>
            <a:r>
              <a:rPr lang="en-US" dirty="0" err="1" smtClean="0"/>
              <a:t>RCdB</a:t>
            </a:r>
            <a:r>
              <a:rPr lang="en-US" dirty="0" smtClean="0"/>
              <a:t> sequence = minimal length </a:t>
            </a:r>
            <a:r>
              <a:rPr lang="en-US" dirty="0" err="1" smtClean="0"/>
              <a:t>RCdB</a:t>
            </a:r>
            <a:r>
              <a:rPr lang="en-US" dirty="0" smtClean="0"/>
              <a:t> sequence. Denote </a:t>
            </a:r>
            <a:r>
              <a:rPr lang="en-US" i="1" dirty="0" smtClean="0"/>
              <a:t>n*(k) </a:t>
            </a:r>
            <a:r>
              <a:rPr lang="en-US" dirty="0" smtClean="0"/>
              <a:t>its length.</a:t>
            </a:r>
          </a:p>
          <a:p>
            <a:endParaRPr lang="en-US" dirty="0"/>
          </a:p>
          <a:p>
            <a:r>
              <a:rPr lang="en-US" dirty="0" smtClean="0"/>
              <a:t>Possible constraint: cyclic sequence.</a:t>
            </a:r>
          </a:p>
        </p:txBody>
      </p:sp>
    </p:spTree>
    <p:extLst>
      <p:ext uri="{BB962C8B-B14F-4D97-AF65-F5344CB8AC3E}">
        <p14:creationId xmlns:p14="http://schemas.microsoft.com/office/powerpoint/2010/main" xmlns="" val="235902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simple lower bound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Derived due to k-</a:t>
            </a:r>
            <a:r>
              <a:rPr lang="en-US" dirty="0" err="1" smtClean="0"/>
              <a:t>mer</a:t>
            </a:r>
            <a:r>
              <a:rPr lang="en-US" dirty="0" smtClean="0"/>
              <a:t> counts: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odd k, there are no palindromes.</a:t>
            </a:r>
          </a:p>
          <a:p>
            <a:r>
              <a:rPr lang="en-US" dirty="0" smtClean="0"/>
              <a:t>For even k, there are palindromes, which must be represented in any sequence (e.g., ACGT). </a:t>
            </a:r>
            <a:endParaRPr lang="he-I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0"/>
            <a:ext cx="5181600" cy="207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028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Directed graph (digraph) G=(V,E).</a:t>
            </a:r>
          </a:p>
          <a:p>
            <a:r>
              <a:rPr lang="en-US" dirty="0" smtClean="0"/>
              <a:t>Path, cycle.</a:t>
            </a:r>
          </a:p>
          <a:p>
            <a:r>
              <a:rPr lang="en-US" dirty="0" smtClean="0"/>
              <a:t>Strongly connect component (SCC).</a:t>
            </a:r>
          </a:p>
          <a:p>
            <a:r>
              <a:rPr lang="en-US" dirty="0" err="1" smtClean="0"/>
              <a:t>Eulerian</a:t>
            </a:r>
            <a:r>
              <a:rPr lang="en-US" dirty="0" smtClean="0"/>
              <a:t> digraph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/>
              <a:t>strongly connected and for every vertex </a:t>
            </a:r>
            <a:r>
              <a:rPr lang="en-US" dirty="0" err="1" smtClean="0"/>
              <a:t>indergee</a:t>
            </a:r>
            <a:r>
              <a:rPr lang="en-US" dirty="0" smtClean="0"/>
              <a:t> equals </a:t>
            </a:r>
            <a:r>
              <a:rPr lang="en-US" dirty="0" err="1" smtClean="0"/>
              <a:t>outdegree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Bruijn</a:t>
            </a:r>
            <a:r>
              <a:rPr lang="en-US" dirty="0" smtClean="0"/>
              <a:t> graph of order k.</a:t>
            </a:r>
          </a:p>
          <a:p>
            <a:pPr lvl="1"/>
            <a:r>
              <a:rPr lang="en-US" dirty="0" smtClean="0"/>
              <a:t>k=2, </a:t>
            </a:r>
            <a:r>
              <a:rPr lang="el-GR" dirty="0" smtClean="0"/>
              <a:t>Σ</a:t>
            </a:r>
            <a:r>
              <a:rPr lang="en-US" dirty="0" smtClean="0"/>
              <a:t>={0,1}:</a:t>
            </a:r>
          </a:p>
          <a:p>
            <a:r>
              <a:rPr lang="en-US" dirty="0" smtClean="0"/>
              <a:t>Euler tour in this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    graph is a de Bruijn sequence of order (k+1).</a:t>
            </a:r>
          </a:p>
        </p:txBody>
      </p:sp>
      <p:pic>
        <p:nvPicPr>
          <p:cNvPr id="4098" name="Picture 2" descr="http://www.balisage.net/Proceedings/vol3/graphics/Schmidt01/Schmidt01-0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48174"/>
            <a:ext cx="4495800" cy="168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29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and reverse path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forward path </a:t>
            </a:r>
            <a:r>
              <a:rPr lang="en-US" dirty="0" smtClean="0"/>
              <a:t>is a path in the graph.</a:t>
            </a:r>
          </a:p>
          <a:p>
            <a:r>
              <a:rPr lang="en-US" dirty="0" smtClean="0"/>
              <a:t>Its corresponding </a:t>
            </a:r>
            <a:r>
              <a:rPr lang="en-US" dirty="0" smtClean="0">
                <a:solidFill>
                  <a:srgbClr val="FF0000"/>
                </a:solidFill>
              </a:rPr>
              <a:t>reverse path </a:t>
            </a:r>
            <a:r>
              <a:rPr lang="en-US" dirty="0" smtClean="0"/>
              <a:t>is a path, in which each edge in the forward path is replaced by its reverse complement and traversed in the opposite direction.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91000"/>
            <a:ext cx="4086225" cy="252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1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US" dirty="0" smtClean="0"/>
              <a:t>An </a:t>
            </a:r>
            <a:r>
              <a:rPr lang="en-US" dirty="0" err="1" smtClean="0"/>
              <a:t>RCdB</a:t>
            </a:r>
            <a:r>
              <a:rPr lang="en-US" dirty="0" smtClean="0"/>
              <a:t> sequence of order k that achieves the lower bound exists </a:t>
            </a:r>
            <a:r>
              <a:rPr lang="en-US" dirty="0" smtClean="0">
                <a:sym typeface="Wingdings" pitchFamily="2" charset="2"/>
              </a:rPr>
              <a:t> a forward and reverse paths with no repeating edges cover all edges of </a:t>
            </a:r>
            <a:r>
              <a:rPr lang="en-US" dirty="0" smtClean="0">
                <a:sym typeface="Wingdings" pitchFamily="2" charset="2"/>
              </a:rPr>
              <a:t>               a </a:t>
            </a:r>
            <a:r>
              <a:rPr lang="en-US" dirty="0" smtClean="0">
                <a:sym typeface="Wingdings" pitchFamily="2" charset="2"/>
              </a:rPr>
              <a:t>de Bruijn graph of order (k-1).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→The sequence is a path in the graph, its reverse is another path. Due to their length and complete coverage, the paths have no repeating edges and cover all edges.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←The two paths are reverse complementary to each other. They cover all edges with no repeating edges, and thus represent an </a:t>
            </a:r>
            <a:r>
              <a:rPr lang="en-US" sz="2800" dirty="0" err="1" smtClean="0">
                <a:sym typeface="Wingdings" pitchFamily="2" charset="2"/>
              </a:rPr>
              <a:t>RCdB</a:t>
            </a:r>
            <a:r>
              <a:rPr lang="en-US" sz="2800" dirty="0" smtClean="0">
                <a:sym typeface="Wingdings" pitchFamily="2" charset="2"/>
              </a:rPr>
              <a:t> sequence of minimal length.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Reminder: finding an Eulerian cycle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an empty stack and an empty circuit (Eulerian cycle).</a:t>
            </a:r>
            <a:br>
              <a:rPr lang="en-US" dirty="0" smtClean="0"/>
            </a:br>
            <a:r>
              <a:rPr lang="en-US" dirty="0" smtClean="0"/>
              <a:t>Choose an arbitrary vertex.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current vertex has outgoing edges,</a:t>
            </a:r>
          </a:p>
          <a:p>
            <a:pPr marL="914400" lvl="1" indent="-514350"/>
            <a:r>
              <a:rPr lang="en-US" dirty="0" smtClean="0"/>
              <a:t>add the vertex to the stack, take any of its neighbors, remove the edge between that vertex and selected neighbor and set the neighbor as the current vertex.</a:t>
            </a:r>
          </a:p>
          <a:p>
            <a:pPr marL="914400" lvl="1" indent="-514350">
              <a:buNone/>
            </a:pPr>
            <a:r>
              <a:rPr lang="en-US" sz="3400" dirty="0" smtClean="0"/>
              <a:t>Otherwise,</a:t>
            </a:r>
          </a:p>
          <a:p>
            <a:pPr marL="914400" lvl="1" indent="-514350"/>
            <a:r>
              <a:rPr lang="en-US" dirty="0" smtClean="0"/>
              <a:t>add it to circuit, remove the last vertex from the stack and set it as the current one.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	Repeat step 2 until the current vertex has no more outgoing edges (neighbors) and the stack is empty.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Eulerian cycle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6009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solution (for odd and even k, separately).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two RC Eulerian cycles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Works on a de Bruijn graph of order (k-1).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an empty stack and an empty circuit (forward cycle).</a:t>
            </a:r>
            <a:br>
              <a:rPr lang="en-US" dirty="0" smtClean="0"/>
            </a:br>
            <a:r>
              <a:rPr lang="en-US" dirty="0" smtClean="0"/>
              <a:t>Choose an arbitrary vertex.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current vertex has outgoing edges,</a:t>
            </a:r>
          </a:p>
          <a:p>
            <a:pPr marL="914400" lvl="1" indent="-514350"/>
            <a:r>
              <a:rPr lang="en-US" dirty="0" smtClean="0"/>
              <a:t>add the vertex to the stack, take any of its neighbors, </a:t>
            </a:r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the edge between that vertex and selected neighbor </a:t>
            </a:r>
            <a:r>
              <a:rPr lang="en-US" b="1" dirty="0" smtClean="0">
                <a:solidFill>
                  <a:srgbClr val="FF0000"/>
                </a:solidFill>
              </a:rPr>
              <a:t>and the reverse complementary edge</a:t>
            </a:r>
            <a:r>
              <a:rPr lang="en-US" b="1" dirty="0" smtClean="0"/>
              <a:t> </a:t>
            </a:r>
            <a:r>
              <a:rPr lang="en-US" dirty="0" smtClean="0"/>
              <a:t>and set the neighbor as the current vertex.</a:t>
            </a:r>
          </a:p>
          <a:p>
            <a:pPr marL="914400" lvl="1" indent="-514350">
              <a:buNone/>
            </a:pPr>
            <a:r>
              <a:rPr lang="en-US" sz="3400" dirty="0" smtClean="0"/>
              <a:t>Otherwise,</a:t>
            </a:r>
          </a:p>
          <a:p>
            <a:pPr marL="914400" lvl="1" indent="-514350"/>
            <a:r>
              <a:rPr lang="en-US" dirty="0" smtClean="0"/>
              <a:t>add it to circuit, remove the last vertex from the stack and set it as the current one.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	Repeat step 2 until the current vertex has no more out-going edges (neighbors) and the stack is empty.</a:t>
            </a:r>
          </a:p>
          <a:p>
            <a:pPr marL="514350" indent="-51435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Algorithm’s proof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Lemma 1: When the forward path reaches a dead-end, so does the reverse. Both paths close a cycle.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Proof: Consider two cases: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Forward and reverse reach different vertices.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Forward and reverse path reach the same vertex </a:t>
            </a:r>
            <a:r>
              <a:rPr lang="en-US" sz="2000" dirty="0" smtClean="0"/>
              <a:t>(example: ACG and CGT)</a:t>
            </a:r>
            <a:r>
              <a:rPr lang="en-US" dirty="0" smtClean="0"/>
              <a:t>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Algorithm’s proof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Lemma 2: The forward cycles can be merged into one cycle.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Each cycle can be merged with its encompassing cycle. The initial cycle remains.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Algorithm’s proof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Lemma 3: The forward and reverse cycles cover all edges.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Algorithm continues till no outgoing edges are left. Thus, the two paths cover all edges of two or one connected components.</a:t>
            </a:r>
          </a:p>
          <a:p>
            <a:pPr>
              <a:buNone/>
            </a:pPr>
            <a:r>
              <a:rPr lang="en-US" dirty="0" smtClean="0"/>
              <a:t>	A de Bruijn graph is strongly connected, thus they cover all its edges.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OUR SOLUTION FOR EVEN K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even 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algorithm can work with graphs that hold the following properties:</a:t>
            </a:r>
          </a:p>
          <a:p>
            <a:pPr lvl="1"/>
            <a:r>
              <a:rPr lang="en-US" dirty="0" smtClean="0"/>
              <a:t>The graph is strongly connected.</a:t>
            </a:r>
          </a:p>
          <a:p>
            <a:pPr lvl="1"/>
            <a:r>
              <a:rPr lang="en-US" dirty="0" smtClean="0"/>
              <a:t>Each vertex has </a:t>
            </a:r>
            <a:r>
              <a:rPr lang="en-US" dirty="0" err="1" smtClean="0"/>
              <a:t>indegree</a:t>
            </a:r>
            <a:r>
              <a:rPr lang="en-US" dirty="0" smtClean="0"/>
              <a:t> equal to its </a:t>
            </a:r>
            <a:r>
              <a:rPr lang="en-US" dirty="0" err="1" smtClean="0"/>
              <a:t>outdegree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is a perfect matching of the edges, where each pair represents a k-mer and its RC.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 err="1" smtClean="0"/>
              <a:t>k’s</a:t>
            </a:r>
            <a:r>
              <a:rPr lang="en-US" dirty="0" smtClean="0"/>
              <a:t> are problematic due to </a:t>
            </a:r>
            <a:r>
              <a:rPr lang="en-US" dirty="0" smtClean="0">
                <a:solidFill>
                  <a:srgbClr val="FF0000"/>
                </a:solidFill>
              </a:rPr>
              <a:t>palindromes</a:t>
            </a:r>
            <a:r>
              <a:rPr lang="en-US" dirty="0" smtClean="0"/>
              <a:t>!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8100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 smtClean="0"/>
              <a:t>For each pair of palindrome edges, which are cyclic shifts of each other, add all cyclic shifts.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Example: ACGT, CGTA, GTAC, TACG.</a:t>
            </a:r>
          </a:p>
          <a:p>
            <a:pPr>
              <a:buNone/>
            </a:pPr>
            <a:r>
              <a:rPr lang="en-US" sz="2000" dirty="0" smtClean="0"/>
              <a:t>Dashed edges are added edges.</a:t>
            </a:r>
            <a:endParaRPr lang="he-IL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486029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14800" y="5715000"/>
            <a:ext cx="4876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augmented de Bruijn 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cycles preserves connectivity and degree equality.</a:t>
            </a:r>
          </a:p>
          <a:p>
            <a:endParaRPr lang="en-US" dirty="0" smtClean="0"/>
          </a:p>
          <a:p>
            <a:r>
              <a:rPr lang="en-US" dirty="0" smtClean="0"/>
              <a:t>Is the perfect matching preserved?</a:t>
            </a:r>
          </a:p>
          <a:p>
            <a:pPr lvl="1"/>
            <a:r>
              <a:rPr lang="en-US" dirty="0" smtClean="0"/>
              <a:t>The added palindromes match the original palindromes in the graph.</a:t>
            </a:r>
          </a:p>
          <a:p>
            <a:pPr lvl="1"/>
            <a:r>
              <a:rPr lang="en-US" dirty="0" smtClean="0"/>
              <a:t>The non-</a:t>
            </a:r>
            <a:r>
              <a:rPr lang="en-US" dirty="0" err="1" smtClean="0"/>
              <a:t>palindromic</a:t>
            </a:r>
            <a:r>
              <a:rPr lang="en-US" dirty="0" smtClean="0"/>
              <a:t> edges match each other.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length for even 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cycle augmentation, some k-mers are covered more than once.</a:t>
            </a:r>
          </a:p>
          <a:p>
            <a:r>
              <a:rPr lang="en-US" dirty="0" smtClean="0"/>
              <a:t>Thus, the result does not reach the trivial lower bound.</a:t>
            </a:r>
          </a:p>
          <a:p>
            <a:r>
              <a:rPr lang="en-US" dirty="0" smtClean="0"/>
              <a:t>The number of edges in the augmented graph is bounded by: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r>
              <a:rPr lang="en-US" dirty="0" smtClean="0"/>
              <a:t>Sequence length is half of that number.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419600"/>
            <a:ext cx="3562350" cy="101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precise length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palindromes require less than k edges, e.g.: ATAT..AT and TATA..TA.</a:t>
            </a:r>
          </a:p>
          <a:p>
            <a:endParaRPr lang="en-US" dirty="0" smtClean="0"/>
          </a:p>
          <a:p>
            <a:r>
              <a:rPr lang="el-GR" dirty="0" smtClean="0"/>
              <a:t>φ</a:t>
            </a:r>
            <a:r>
              <a:rPr lang="en-US" dirty="0" smtClean="0"/>
              <a:t>(k) = set of even integers that divide k.</a:t>
            </a:r>
          </a:p>
          <a:p>
            <a:r>
              <a:rPr lang="en-US" dirty="0" smtClean="0"/>
              <a:t>Then, the number of added edges is:</a:t>
            </a:r>
          </a:p>
          <a:p>
            <a:endParaRPr lang="he-IL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0"/>
            <a:ext cx="58388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INTRODUCTION</a:t>
            </a:r>
            <a:endParaRPr lang="he-I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RESULTS</a:t>
            </a:r>
            <a:endParaRPr lang="he-I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results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K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16777216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65536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dirty="0" smtClean="0"/>
                        <a:t>4096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dirty="0" smtClean="0"/>
                        <a:t>256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Original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526840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33262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2140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142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Alg.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1.990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ratio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3657600"/>
          <a:ext cx="8229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5016"/>
                <a:gridCol w="1477108"/>
                <a:gridCol w="1395046"/>
                <a:gridCol w="1330568"/>
                <a:gridCol w="1236786"/>
                <a:gridCol w="105507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K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1099511627776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68719476736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4294967296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268435456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16777216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Original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549761054212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34360917820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2147745262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134275060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840080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Alg.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1.99998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1.99993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1.9997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1.999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1.997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ratio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nova using current implementation.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590800"/>
          <a:ext cx="3124200" cy="3337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8720"/>
                <a:gridCol w="63548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Running time (seconds)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K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0.28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0.39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7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1.56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3.76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9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25.65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178.91</a:t>
                      </a:r>
                      <a:r>
                        <a:rPr lang="en-US" baseline="0" dirty="0" smtClean="0"/>
                        <a:t> (3 minutes)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11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445 (7.5 minutes)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12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out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memory *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13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962400" y="2743200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248400"/>
            <a:ext cx="7543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 Will try on machines with greater memory.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TO MINTSERIS AND EISEN PAPER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this problem already solved? (2)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i="1" dirty="0"/>
              <a:t>“Every de </a:t>
            </a:r>
            <a:r>
              <a:rPr lang="en-US" sz="2800" i="1" dirty="0" err="1"/>
              <a:t>Bruijn</a:t>
            </a:r>
            <a:r>
              <a:rPr lang="en-US" sz="2800" i="1" dirty="0"/>
              <a:t> </a:t>
            </a:r>
            <a:r>
              <a:rPr lang="en-US" sz="2800" i="1" dirty="0" smtClean="0"/>
              <a:t>graph </a:t>
            </a:r>
            <a:r>
              <a:rPr lang="en-US" sz="2800" i="1" dirty="0"/>
              <a:t>therefore contains within it </a:t>
            </a:r>
            <a:r>
              <a:rPr lang="en-US" sz="2800" i="1" dirty="0">
                <a:solidFill>
                  <a:srgbClr val="FF0000"/>
                </a:solidFill>
              </a:rPr>
              <a:t>two </a:t>
            </a:r>
            <a:r>
              <a:rPr lang="en-US" sz="2800" i="1" dirty="0" smtClean="0">
                <a:solidFill>
                  <a:srgbClr val="FF0000"/>
                </a:solidFill>
              </a:rPr>
              <a:t>‘reverse complementary’ sub-graphs</a:t>
            </a:r>
            <a:r>
              <a:rPr lang="en-US" sz="2800" i="1" dirty="0" smtClean="0"/>
              <a:t>.”</a:t>
            </a:r>
          </a:p>
          <a:p>
            <a:r>
              <a:rPr lang="en-US" sz="2800" i="1" dirty="0" smtClean="0"/>
              <a:t>“Constructing </a:t>
            </a:r>
            <a:r>
              <a:rPr lang="en-US" sz="2800" i="1" dirty="0"/>
              <a:t>the minimal superstring for odd-k graphs amounts to </a:t>
            </a:r>
            <a:r>
              <a:rPr lang="en-US" sz="2800" i="1" dirty="0">
                <a:solidFill>
                  <a:srgbClr val="FF0000"/>
                </a:solidFill>
              </a:rPr>
              <a:t>finding two </a:t>
            </a:r>
            <a:r>
              <a:rPr lang="en-US" sz="2800" i="1" dirty="0" smtClean="0">
                <a:solidFill>
                  <a:srgbClr val="FF0000"/>
                </a:solidFill>
              </a:rPr>
              <a:t>‘pseudo-</a:t>
            </a:r>
            <a:r>
              <a:rPr lang="en-US" sz="2800" i="1" dirty="0" err="1" smtClean="0">
                <a:solidFill>
                  <a:srgbClr val="FF0000"/>
                </a:solidFill>
              </a:rPr>
              <a:t>Eulerian</a:t>
            </a:r>
            <a:r>
              <a:rPr lang="en-US" sz="2800" i="1" dirty="0" smtClean="0">
                <a:solidFill>
                  <a:srgbClr val="FF0000"/>
                </a:solidFill>
              </a:rPr>
              <a:t>’ cycles</a:t>
            </a:r>
            <a:r>
              <a:rPr lang="en-US" sz="2800" i="1" dirty="0"/>
              <a:t>, which are reverse complementary to each other</a:t>
            </a:r>
            <a:r>
              <a:rPr lang="en-US" sz="2800" i="1" dirty="0" smtClean="0"/>
              <a:t>.”</a:t>
            </a:r>
          </a:p>
          <a:p>
            <a:r>
              <a:rPr lang="en-US" sz="2800" i="1" dirty="0" smtClean="0"/>
              <a:t>“Even-k </a:t>
            </a:r>
            <a:r>
              <a:rPr lang="en-US" sz="2800" i="1" dirty="0"/>
              <a:t>graphs are further complicated by </a:t>
            </a:r>
            <a:r>
              <a:rPr lang="en-US" sz="2800" i="1" dirty="0" smtClean="0"/>
              <a:t>the </a:t>
            </a:r>
            <a:r>
              <a:rPr lang="en-US" sz="2800" i="1" dirty="0"/>
              <a:t>fact that </a:t>
            </a:r>
            <a:r>
              <a:rPr lang="en-US" sz="2800" i="1" dirty="0">
                <a:solidFill>
                  <a:srgbClr val="FF0000"/>
                </a:solidFill>
              </a:rPr>
              <a:t>some nodes are reverse complements of each other </a:t>
            </a:r>
            <a:r>
              <a:rPr lang="en-US" sz="2800" i="1" dirty="0"/>
              <a:t>(e.g. ACGT</a:t>
            </a:r>
            <a:r>
              <a:rPr lang="en-US" sz="2800" i="1" dirty="0" smtClean="0"/>
              <a:t>).”</a:t>
            </a:r>
          </a:p>
          <a:p>
            <a:r>
              <a:rPr lang="en-US" sz="2800" i="1" dirty="0" smtClean="0"/>
              <a:t>“The </a:t>
            </a:r>
            <a:r>
              <a:rPr lang="en-US" sz="2800" i="1" dirty="0"/>
              <a:t>number of nodes in a </a:t>
            </a:r>
            <a:r>
              <a:rPr lang="en-US" sz="2800" i="1" dirty="0" smtClean="0"/>
              <a:t>‘pseudo-Eulerian’ </a:t>
            </a:r>
            <a:r>
              <a:rPr lang="en-US" sz="2800" i="1" dirty="0"/>
              <a:t>cycle containing each k-mer or its reverse </a:t>
            </a:r>
            <a:r>
              <a:rPr lang="en-US" sz="2800" i="1" dirty="0" smtClean="0"/>
              <a:t>complement </a:t>
            </a:r>
            <a:r>
              <a:rPr lang="en-US" sz="2800" i="1" dirty="0"/>
              <a:t>only once is </a:t>
            </a:r>
            <a:r>
              <a:rPr lang="en-US" sz="2800" i="1" dirty="0">
                <a:solidFill>
                  <a:srgbClr val="FF0000"/>
                </a:solidFill>
              </a:rPr>
              <a:t>equal to </a:t>
            </a:r>
            <a:r>
              <a:rPr lang="en-US" sz="2800" i="1" dirty="0" smtClean="0">
                <a:solidFill>
                  <a:srgbClr val="FF0000"/>
                </a:solidFill>
              </a:rPr>
              <a:t>k/2 </a:t>
            </a:r>
            <a:r>
              <a:rPr lang="en-US" sz="2800" i="1" dirty="0">
                <a:solidFill>
                  <a:srgbClr val="FF0000"/>
                </a:solidFill>
              </a:rPr>
              <a:t>for odd </a:t>
            </a:r>
            <a:r>
              <a:rPr lang="en-US" sz="2800" i="1" dirty="0" smtClean="0">
                <a:solidFill>
                  <a:srgbClr val="FF0000"/>
                </a:solidFill>
              </a:rPr>
              <a:t>k </a:t>
            </a:r>
            <a:r>
              <a:rPr lang="en-US" sz="2800" i="1" dirty="0">
                <a:solidFill>
                  <a:srgbClr val="FF0000"/>
                </a:solidFill>
              </a:rPr>
              <a:t>graphs </a:t>
            </a:r>
            <a:r>
              <a:rPr lang="en-US" sz="2800" i="1" dirty="0"/>
              <a:t>and </a:t>
            </a:r>
            <a:r>
              <a:rPr lang="en-US" sz="2800" i="1" dirty="0">
                <a:solidFill>
                  <a:srgbClr val="FF0000"/>
                </a:solidFill>
              </a:rPr>
              <a:t>slightly more than </a:t>
            </a:r>
            <a:r>
              <a:rPr lang="en-US" sz="2800" i="1" dirty="0" smtClean="0">
                <a:solidFill>
                  <a:srgbClr val="FF0000"/>
                </a:solidFill>
              </a:rPr>
              <a:t>k/2 </a:t>
            </a:r>
            <a:r>
              <a:rPr lang="en-US" sz="2800" i="1" dirty="0">
                <a:solidFill>
                  <a:srgbClr val="FF0000"/>
                </a:solidFill>
              </a:rPr>
              <a:t>for even </a:t>
            </a:r>
            <a:r>
              <a:rPr lang="en-US" sz="2800" i="1" dirty="0" smtClean="0">
                <a:solidFill>
                  <a:srgbClr val="FF0000"/>
                </a:solidFill>
              </a:rPr>
              <a:t>k graphs</a:t>
            </a:r>
            <a:r>
              <a:rPr lang="en-US" sz="2800" i="1" dirty="0" smtClean="0"/>
              <a:t>.”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0609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this problem already solved? (3)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the paper for k=2: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988" y="2209800"/>
            <a:ext cx="73628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22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Samantha’s code (1)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README file:</a:t>
            </a:r>
          </a:p>
          <a:p>
            <a:r>
              <a:rPr lang="en-US" dirty="0" smtClean="0"/>
              <a:t>A </a:t>
            </a:r>
            <a:r>
              <a:rPr lang="en-US" dirty="0" smtClean="0"/>
              <a:t>DNA-Specific De Bruijn Set is an </a:t>
            </a:r>
            <a:r>
              <a:rPr lang="en-US" dirty="0" err="1" smtClean="0"/>
              <a:t>oligomer</a:t>
            </a:r>
            <a:r>
              <a:rPr lang="en-US" dirty="0" smtClean="0"/>
              <a:t> library that </a:t>
            </a:r>
            <a:r>
              <a:rPr lang="en-US" dirty="0" smtClean="0">
                <a:solidFill>
                  <a:srgbClr val="FF0000"/>
                </a:solidFill>
              </a:rPr>
              <a:t>contains exactly </a:t>
            </a:r>
            <a:r>
              <a:rPr lang="en-US" dirty="0" smtClean="0">
                <a:solidFill>
                  <a:srgbClr val="FF0000"/>
                </a:solidFill>
              </a:rPr>
              <a:t>one copy of exactly one representative for each k-mer and </a:t>
            </a:r>
            <a:r>
              <a:rPr lang="en-US" dirty="0" smtClean="0">
                <a:solidFill>
                  <a:srgbClr val="FF0000"/>
                </a:solidFill>
              </a:rPr>
              <a:t>its reverse </a:t>
            </a:r>
            <a:r>
              <a:rPr lang="en-US" dirty="0" smtClean="0">
                <a:solidFill>
                  <a:srgbClr val="FF0000"/>
                </a:solidFill>
              </a:rPr>
              <a:t>complement</a:t>
            </a:r>
            <a:r>
              <a:rPr lang="en-US" dirty="0" smtClean="0"/>
              <a:t>. For double-stranded DNA experiments, it can </a:t>
            </a:r>
            <a:r>
              <a:rPr lang="en-US" dirty="0" smtClean="0"/>
              <a:t>be useful </a:t>
            </a:r>
            <a:r>
              <a:rPr lang="en-US" dirty="0" smtClean="0"/>
              <a:t>for a library to have this property. </a:t>
            </a:r>
            <a:r>
              <a:rPr lang="en-US" dirty="0" smtClean="0">
                <a:solidFill>
                  <a:srgbClr val="FF0000"/>
                </a:solidFill>
              </a:rPr>
              <a:t>For even values of </a:t>
            </a:r>
            <a:r>
              <a:rPr lang="en-US" dirty="0" smtClean="0">
                <a:solidFill>
                  <a:srgbClr val="FF0000"/>
                </a:solidFill>
              </a:rPr>
              <a:t>k greater </a:t>
            </a:r>
            <a:r>
              <a:rPr lang="en-US" dirty="0" smtClean="0">
                <a:solidFill>
                  <a:srgbClr val="FF0000"/>
                </a:solidFill>
              </a:rPr>
              <a:t>than 2, however, it is not possible to output a </a:t>
            </a:r>
            <a:r>
              <a:rPr lang="en-US" dirty="0" smtClean="0">
                <a:solidFill>
                  <a:srgbClr val="FF0000"/>
                </a:solidFill>
              </a:rPr>
              <a:t>single sequence </a:t>
            </a:r>
            <a:r>
              <a:rPr lang="en-US" dirty="0" smtClean="0">
                <a:solidFill>
                  <a:srgbClr val="FF0000"/>
                </a:solidFill>
              </a:rPr>
              <a:t>with this property</a:t>
            </a:r>
            <a:r>
              <a:rPr lang="en-US" dirty="0" smtClean="0"/>
              <a:t>, i.e., there is no perfect analog for a deBruijn sequence in the context where each k-mer and its </a:t>
            </a:r>
            <a:r>
              <a:rPr lang="en-US" dirty="0" smtClean="0"/>
              <a:t>reverse complement </a:t>
            </a:r>
            <a:r>
              <a:rPr lang="en-US" dirty="0" smtClean="0"/>
              <a:t>are restricted to a single representative. </a:t>
            </a:r>
            <a:r>
              <a:rPr lang="en-US" dirty="0" smtClean="0">
                <a:solidFill>
                  <a:srgbClr val="FF0000"/>
                </a:solidFill>
              </a:rPr>
              <a:t>It is </a:t>
            </a:r>
            <a:r>
              <a:rPr lang="en-US" dirty="0" smtClean="0">
                <a:solidFill>
                  <a:srgbClr val="FF0000"/>
                </a:solidFill>
              </a:rPr>
              <a:t>possible to </a:t>
            </a:r>
            <a:r>
              <a:rPr lang="en-US" dirty="0" smtClean="0">
                <a:solidFill>
                  <a:srgbClr val="FF0000"/>
                </a:solidFill>
              </a:rPr>
              <a:t>compute a set of sequences with this property, for set sizes </a:t>
            </a:r>
            <a:r>
              <a:rPr lang="en-US" dirty="0" smtClean="0">
                <a:solidFill>
                  <a:srgbClr val="FF0000"/>
                </a:solidFill>
              </a:rPr>
              <a:t>that are </a:t>
            </a:r>
            <a:r>
              <a:rPr lang="en-US" dirty="0" smtClean="0">
                <a:solidFill>
                  <a:srgbClr val="FF0000"/>
                </a:solidFill>
              </a:rPr>
              <a:t>much smaller than the number of k-mers</a:t>
            </a:r>
            <a:r>
              <a:rPr lang="en-US" dirty="0" smtClean="0"/>
              <a:t>. This code was developed </a:t>
            </a:r>
            <a:r>
              <a:rPr lang="en-US" dirty="0" smtClean="0"/>
              <a:t>to do </a:t>
            </a:r>
            <a:r>
              <a:rPr lang="en-US" dirty="0" smtClean="0"/>
              <a:t>that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sz="2100" u="sng" dirty="0" smtClean="0">
                <a:solidFill>
                  <a:srgbClr val="0070C0"/>
                </a:solidFill>
              </a:rPr>
              <a:t>https://</a:t>
            </a:r>
            <a:r>
              <a:rPr lang="en-US" sz="2100" u="sng" dirty="0" smtClean="0">
                <a:solidFill>
                  <a:srgbClr val="0070C0"/>
                </a:solidFill>
              </a:rPr>
              <a:t>thub.com/serisenfeld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Samantha’s code (2)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Looks for disjoint paths that cover all edges, depending on k and length of probes.</a:t>
            </a:r>
          </a:p>
          <a:p>
            <a:endParaRPr lang="en-US" dirty="0" smtClean="0"/>
          </a:p>
          <a:p>
            <a:r>
              <a:rPr lang="en-US" dirty="0" smtClean="0"/>
              <a:t>Works well for k=6 and length=15bp, but does not work for other parameters.</a:t>
            </a:r>
          </a:p>
          <a:p>
            <a:endParaRPr lang="en-US" dirty="0" smtClean="0"/>
          </a:p>
          <a:p>
            <a:r>
              <a:rPr lang="en-US" dirty="0" smtClean="0"/>
              <a:t>In this case, the theoretical lower bound is 2080bp, and we produce a sequence of 2140bp.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OPEN ISSUES</a:t>
            </a:r>
            <a:endParaRPr lang="he-I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optimality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for odd k is optimal (achieves the lower bound).</a:t>
            </a:r>
          </a:p>
          <a:p>
            <a:r>
              <a:rPr lang="en-US" dirty="0" smtClean="0"/>
              <a:t>But, is the solution for even k optimal?</a:t>
            </a:r>
          </a:p>
          <a:p>
            <a:endParaRPr lang="en-US" dirty="0" smtClean="0"/>
          </a:p>
          <a:p>
            <a:r>
              <a:rPr lang="en-US" dirty="0" smtClean="0"/>
              <a:t>Achieving the lower bound for a cycle sequence is impossible: a de Bruijn graph with parallel palindrome edges is not Eulerian.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rtl="0" eaLnBrk="1" hangingPunct="1"/>
            <a:r>
              <a:rPr lang="en-US" dirty="0" smtClean="0"/>
              <a:t>Gene expression regulation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 algn="l" rtl="0" eaLnBrk="1" hangingPunct="1"/>
            <a:r>
              <a:rPr lang="en-US" sz="2800" dirty="0" smtClean="0"/>
              <a:t>Transcription is regulated mainly by transcription factors (</a:t>
            </a:r>
            <a:r>
              <a:rPr lang="en-US" sz="2800" b="1" dirty="0" smtClean="0">
                <a:solidFill>
                  <a:srgbClr val="990000"/>
                </a:solidFill>
              </a:rPr>
              <a:t>TFs</a:t>
            </a:r>
            <a:r>
              <a:rPr lang="en-US" sz="2800" dirty="0" smtClean="0"/>
              <a:t>) - proteins that bind to DNA subsequences, called binding sites (</a:t>
            </a:r>
            <a:r>
              <a:rPr lang="en-US" sz="2800" b="1" dirty="0" smtClean="0">
                <a:solidFill>
                  <a:srgbClr val="A50021"/>
                </a:solidFill>
              </a:rPr>
              <a:t>BSs</a:t>
            </a:r>
            <a:r>
              <a:rPr lang="en-US" sz="2800" dirty="0" smtClean="0"/>
              <a:t>).</a:t>
            </a:r>
          </a:p>
          <a:p>
            <a:pPr algn="l" rtl="0" eaLnBrk="1" hangingPunct="1"/>
            <a:r>
              <a:rPr lang="en-US" sz="2800" dirty="0" smtClean="0"/>
              <a:t>TFBSs are located mainly in the gene’s </a:t>
            </a:r>
            <a:r>
              <a:rPr lang="en-US" sz="2800" b="1" dirty="0" smtClean="0">
                <a:solidFill>
                  <a:srgbClr val="A50021"/>
                </a:solidFill>
              </a:rPr>
              <a:t>promoter</a:t>
            </a:r>
            <a:r>
              <a:rPr lang="en-US" sz="2800" dirty="0" smtClean="0"/>
              <a:t> – the DNA sequence upstream the gene’s transcription start site (</a:t>
            </a:r>
            <a:r>
              <a:rPr lang="en-US" sz="2800" b="1" dirty="0" smtClean="0">
                <a:solidFill>
                  <a:srgbClr val="A50021"/>
                </a:solidFill>
              </a:rPr>
              <a:t>TSS</a:t>
            </a:r>
            <a:r>
              <a:rPr lang="en-US" sz="2800" dirty="0" smtClean="0"/>
              <a:t>).</a:t>
            </a:r>
          </a:p>
          <a:p>
            <a:pPr algn="l" rtl="0" eaLnBrk="1" hangingPunct="1"/>
            <a:r>
              <a:rPr lang="en-US" sz="2800" dirty="0" smtClean="0"/>
              <a:t>TFs can promote or repress transcription.</a:t>
            </a:r>
          </a:p>
          <a:p>
            <a:pPr algn="l" rtl="0" eaLnBrk="1" hangingPunct="1"/>
            <a:r>
              <a:rPr lang="en-US" sz="2800" dirty="0" smtClean="0"/>
              <a:t>Other regulators: micro-RNAs (</a:t>
            </a:r>
            <a:r>
              <a:rPr lang="en-US" sz="2800" b="1" dirty="0" err="1" smtClean="0">
                <a:solidFill>
                  <a:srgbClr val="990000"/>
                </a:solidFill>
              </a:rPr>
              <a:t>miRNAs</a:t>
            </a:r>
            <a:r>
              <a:rPr lang="en-US" sz="2800" dirty="0" smtClean="0"/>
              <a:t>).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724400"/>
            <a:ext cx="76152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5602288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8716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352925"/>
            <a:ext cx="29622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Chinese postman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shortest cycle that traverses all edges in a weighted graph.</a:t>
            </a:r>
          </a:p>
          <a:p>
            <a:r>
              <a:rPr lang="en-US" dirty="0" smtClean="0"/>
              <a:t>If Eulerian – Euler cycle. Otherwise, choose best pairing of odd vertices, add parallel paths, and find an Euler cycle.</a:t>
            </a:r>
          </a:p>
          <a:p>
            <a:r>
              <a:rPr lang="en-US" dirty="0" smtClean="0"/>
              <a:t>Odd vertices are analog to vertices with           unequal in and </a:t>
            </a:r>
            <a:r>
              <a:rPr lang="en-US" dirty="0" err="1" smtClean="0"/>
              <a:t>outdegrees</a:t>
            </a:r>
            <a:r>
              <a:rPr lang="en-US" dirty="0" smtClean="0"/>
              <a:t> and                           adding paths between them.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intuition for the optimality proof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adding the parallel palindrome edges, there are exactly |∑|</a:t>
            </a:r>
            <a:r>
              <a:rPr lang="en-US" baseline="30000" dirty="0" smtClean="0"/>
              <a:t>k/2</a:t>
            </a:r>
            <a:r>
              <a:rPr lang="en-US" dirty="0" smtClean="0"/>
              <a:t>/2 vertices with greater </a:t>
            </a:r>
            <a:r>
              <a:rPr lang="en-US" dirty="0" err="1" smtClean="0"/>
              <a:t>outdegrees</a:t>
            </a:r>
            <a:r>
              <a:rPr lang="en-US" dirty="0" smtClean="0"/>
              <a:t>, and |∑|</a:t>
            </a:r>
            <a:r>
              <a:rPr lang="en-US" baseline="30000" dirty="0" smtClean="0"/>
              <a:t>k/2</a:t>
            </a:r>
            <a:r>
              <a:rPr lang="en-US" dirty="0" smtClean="0"/>
              <a:t>/2  with greater </a:t>
            </a:r>
            <a:r>
              <a:rPr lang="en-US" dirty="0" err="1" smtClean="0"/>
              <a:t>indegrees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The best pairing (i.e., shortest paths) is between palindromes that are cyclic shifts of each other (requires length of the period).</a:t>
            </a:r>
          </a:p>
          <a:p>
            <a:r>
              <a:rPr lang="en-US" dirty="0" smtClean="0"/>
              <a:t>This also preserves the perfect matching of edges (s, RC(s)).</a:t>
            </a:r>
          </a:p>
          <a:p>
            <a:r>
              <a:rPr lang="en-US" sz="1800" dirty="0" smtClean="0"/>
              <a:t>Example:    ACGT to CGTA = ACG -&gt; </a:t>
            </a:r>
            <a:r>
              <a:rPr lang="en-US" sz="1800" dirty="0" smtClean="0">
                <a:solidFill>
                  <a:srgbClr val="FF0000"/>
                </a:solidFill>
              </a:rPr>
              <a:t>CGT -&gt; GTA </a:t>
            </a:r>
            <a:r>
              <a:rPr lang="en-US" sz="1800" dirty="0" smtClean="0"/>
              <a:t>-&gt; TAC</a:t>
            </a:r>
          </a:p>
          <a:p>
            <a:r>
              <a:rPr lang="en-US" sz="1800" dirty="0" smtClean="0"/>
              <a:t>                    ACGT to TATA  = ACG -&gt; </a:t>
            </a:r>
            <a:r>
              <a:rPr lang="en-US" sz="1800" dirty="0" smtClean="0">
                <a:solidFill>
                  <a:srgbClr val="FF0000"/>
                </a:solidFill>
              </a:rPr>
              <a:t>CGT -&gt; GTT -&gt; TTA -&gt; TAT </a:t>
            </a:r>
            <a:r>
              <a:rPr lang="en-US" sz="1800" dirty="0" smtClean="0"/>
              <a:t>-&gt; 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problems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there an </a:t>
            </a:r>
            <a:r>
              <a:rPr lang="en-US" dirty="0" err="1" smtClean="0"/>
              <a:t>RCdB</a:t>
            </a:r>
            <a:r>
              <a:rPr lang="en-US" dirty="0" smtClean="0"/>
              <a:t> sequence with improved coverage of gapped k-mers?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number of                            optimal </a:t>
            </a:r>
            <a:r>
              <a:rPr lang="en-US" dirty="0" err="1" smtClean="0"/>
              <a:t>RCdB</a:t>
            </a:r>
            <a:r>
              <a:rPr lang="en-US" dirty="0" smtClean="0"/>
              <a:t> sequences?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Probes design that minimizes the number of probes (no need for the cyclic constraint).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71800"/>
            <a:ext cx="211843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We solved the problem of generating a sequence that includes for each k-mer either itself or its reverse complement.</a:t>
            </a:r>
          </a:p>
          <a:p>
            <a:endParaRPr lang="en-US" dirty="0" smtClean="0"/>
          </a:p>
          <a:p>
            <a:r>
              <a:rPr lang="en-US" dirty="0" smtClean="0"/>
              <a:t>The solution is optimal for odd k, and achieves a saving of a factor of two.</a:t>
            </a:r>
          </a:p>
          <a:p>
            <a:endParaRPr lang="en-US" dirty="0" smtClean="0"/>
          </a:p>
          <a:p>
            <a:r>
              <a:rPr lang="en-US" dirty="0" smtClean="0"/>
              <a:t>The solution for even k is optimal (?), and the saving factor is almost two.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 לדיון מנהלי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מי מגיע ל-</a:t>
            </a:r>
            <a:r>
              <a:rPr lang="en-US" dirty="0" smtClean="0"/>
              <a:t>ISBMB</a:t>
            </a:r>
            <a:r>
              <a:rPr lang="he-IL" dirty="0" smtClean="0"/>
              <a:t>?</a:t>
            </a:r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שימוש ב-</a:t>
            </a:r>
            <a:r>
              <a:rPr lang="en-US" dirty="0" smtClean="0"/>
              <a:t>BIBTEX</a:t>
            </a:r>
            <a:r>
              <a:rPr lang="he-IL" dirty="0" smtClean="0"/>
              <a:t> קבוצתי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TF binding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vivo </a:t>
            </a:r>
            <a:r>
              <a:rPr lang="en-US" dirty="0" smtClean="0"/>
              <a:t>technologies</a:t>
            </a:r>
            <a:r>
              <a:rPr lang="en-US" i="1" dirty="0" smtClean="0"/>
              <a:t>:</a:t>
            </a:r>
          </a:p>
          <a:p>
            <a:pPr lvl="1"/>
            <a:r>
              <a:rPr lang="en-US" dirty="0" err="1" smtClean="0"/>
              <a:t>ChIP</a:t>
            </a:r>
            <a:r>
              <a:rPr lang="en-US" dirty="0" smtClean="0"/>
              <a:t>-chip </a:t>
            </a:r>
            <a:r>
              <a:rPr lang="en-US" sz="2000" dirty="0" smtClean="0"/>
              <a:t>(</a:t>
            </a:r>
            <a:r>
              <a:rPr lang="en-US" sz="2000" dirty="0" err="1" smtClean="0"/>
              <a:t>Aparicio</a:t>
            </a:r>
            <a:r>
              <a:rPr lang="en-US" sz="2000" dirty="0" smtClean="0"/>
              <a:t> </a:t>
            </a:r>
            <a:r>
              <a:rPr lang="en-US" sz="2000" i="1" dirty="0" smtClean="0"/>
              <a:t>et al. </a:t>
            </a:r>
            <a:r>
              <a:rPr lang="en-US" sz="2000" dirty="0" smtClean="0"/>
              <a:t>04).</a:t>
            </a:r>
          </a:p>
          <a:p>
            <a:pPr lvl="1"/>
            <a:r>
              <a:rPr lang="en-US" dirty="0" err="1" smtClean="0"/>
              <a:t>ChIP-seq</a:t>
            </a:r>
            <a:r>
              <a:rPr lang="en-US" dirty="0" smtClean="0"/>
              <a:t> </a:t>
            </a:r>
            <a:r>
              <a:rPr lang="en-US" sz="2000" dirty="0" smtClean="0"/>
              <a:t>(Johnson </a:t>
            </a:r>
            <a:r>
              <a:rPr lang="en-US" sz="2000" i="1" dirty="0" smtClean="0"/>
              <a:t>et al.</a:t>
            </a:r>
            <a:r>
              <a:rPr lang="en-US" sz="2000" dirty="0" smtClean="0"/>
              <a:t> 07).</a:t>
            </a:r>
          </a:p>
          <a:p>
            <a:pPr lvl="1"/>
            <a:r>
              <a:rPr lang="en-US" dirty="0" err="1" smtClean="0"/>
              <a:t>ChIP-exo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Ree</a:t>
            </a:r>
            <a:r>
              <a:rPr lang="en-US" sz="2000" dirty="0" smtClean="0"/>
              <a:t> and Pugh 11).</a:t>
            </a:r>
          </a:p>
          <a:p>
            <a:pPr lvl="1"/>
            <a:endParaRPr lang="en-US" i="1" dirty="0"/>
          </a:p>
          <a:p>
            <a:r>
              <a:rPr lang="en-US" dirty="0" smtClean="0"/>
              <a:t>Harder to measure low-affinity binding.</a:t>
            </a:r>
          </a:p>
          <a:p>
            <a:r>
              <a:rPr lang="en-US" dirty="0" smtClean="0"/>
              <a:t>DNA sequences are genomic.</a:t>
            </a:r>
          </a:p>
          <a:p>
            <a:r>
              <a:rPr lang="en-US" dirty="0" smtClean="0"/>
              <a:t>Binding involves other factors.</a:t>
            </a:r>
          </a:p>
        </p:txBody>
      </p:sp>
    </p:spTree>
    <p:extLst>
      <p:ext uri="{BB962C8B-B14F-4D97-AF65-F5344CB8AC3E}">
        <p14:creationId xmlns:p14="http://schemas.microsoft.com/office/powerpoint/2010/main" xmlns="" val="211754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TF binding – cont’d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In vitro </a:t>
            </a:r>
            <a:r>
              <a:rPr lang="en-US" dirty="0" smtClean="0"/>
              <a:t>technologies</a:t>
            </a:r>
            <a:r>
              <a:rPr lang="en-US" i="1" dirty="0" smtClean="0"/>
              <a:t>:</a:t>
            </a:r>
          </a:p>
          <a:p>
            <a:pPr lvl="1"/>
            <a:r>
              <a:rPr lang="en-US" dirty="0" smtClean="0"/>
              <a:t>Protein binding microarrays (PBM) </a:t>
            </a:r>
            <a:r>
              <a:rPr lang="en-US" sz="2000" dirty="0" smtClean="0"/>
              <a:t>(Berger </a:t>
            </a:r>
            <a:r>
              <a:rPr lang="en-US" sz="2000" i="1" dirty="0" smtClean="0"/>
              <a:t>et al. 06).</a:t>
            </a:r>
            <a:endParaRPr lang="en-US" dirty="0" smtClean="0"/>
          </a:p>
          <a:p>
            <a:pPr lvl="1"/>
            <a:r>
              <a:rPr lang="en-US" dirty="0" smtClean="0"/>
              <a:t>Mechanically </a:t>
            </a:r>
            <a:r>
              <a:rPr lang="en-US" dirty="0"/>
              <a:t>induced trapping of molecular </a:t>
            </a:r>
            <a:r>
              <a:rPr lang="en-US" dirty="0" smtClean="0"/>
              <a:t>interactions (MITOMI) </a:t>
            </a:r>
            <a:r>
              <a:rPr lang="en-US" sz="2000" dirty="0" smtClean="0"/>
              <a:t>(Fordyce </a:t>
            </a:r>
            <a:r>
              <a:rPr lang="en-US" sz="2000" i="1" dirty="0" smtClean="0"/>
              <a:t>et al</a:t>
            </a:r>
            <a:r>
              <a:rPr lang="en-US" sz="2000" dirty="0" smtClean="0"/>
              <a:t>. 10).</a:t>
            </a:r>
            <a:endParaRPr lang="en-US" dirty="0" smtClean="0"/>
          </a:p>
          <a:p>
            <a:pPr lvl="1"/>
            <a:r>
              <a:rPr lang="en-US" dirty="0" smtClean="0"/>
              <a:t>High-throughput SELEX </a:t>
            </a:r>
            <a:r>
              <a:rPr lang="en-US" sz="2000" dirty="0" smtClean="0"/>
              <a:t>(Ogawa and </a:t>
            </a:r>
            <a:r>
              <a:rPr lang="en-US" sz="2000" dirty="0" err="1" smtClean="0"/>
              <a:t>Biggin</a:t>
            </a:r>
            <a:r>
              <a:rPr lang="en-US" sz="2000" dirty="0" smtClean="0"/>
              <a:t> 12).</a:t>
            </a:r>
            <a:endParaRPr lang="en-US" dirty="0" smtClean="0"/>
          </a:p>
          <a:p>
            <a:pPr lvl="1"/>
            <a:r>
              <a:rPr lang="en-US" dirty="0" smtClean="0"/>
              <a:t>High-throughput sequencing </a:t>
            </a:r>
            <a:r>
              <a:rPr lang="en-US" sz="2000" dirty="0" smtClean="0"/>
              <a:t>(</a:t>
            </a:r>
            <a:r>
              <a:rPr lang="en-US" sz="2000" dirty="0" err="1" smtClean="0"/>
              <a:t>Nutiu</a:t>
            </a:r>
            <a:r>
              <a:rPr lang="en-US" sz="2000" dirty="0" smtClean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 11).</a:t>
            </a:r>
            <a:endParaRPr lang="en-US" dirty="0" smtClean="0"/>
          </a:p>
          <a:p>
            <a:pPr lvl="1"/>
            <a:endParaRPr lang="en-US" i="1" dirty="0"/>
          </a:p>
          <a:p>
            <a:r>
              <a:rPr lang="en-US" dirty="0" smtClean="0"/>
              <a:t>Can measure different affinities.</a:t>
            </a:r>
          </a:p>
          <a:p>
            <a:r>
              <a:rPr lang="en-US" dirty="0" smtClean="0"/>
              <a:t>DNA sequences are pre-designed.</a:t>
            </a:r>
          </a:p>
          <a:p>
            <a:r>
              <a:rPr lang="en-US" dirty="0" smtClean="0"/>
              <a:t>Binding is purely due to TF direct binding.</a:t>
            </a:r>
          </a:p>
        </p:txBody>
      </p:sp>
    </p:spTree>
    <p:extLst>
      <p:ext uri="{BB962C8B-B14F-4D97-AF65-F5344CB8AC3E}">
        <p14:creationId xmlns:p14="http://schemas.microsoft.com/office/powerpoint/2010/main" xmlns="" val="381360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DNA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Random sequences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High-throughput SELEX.</a:t>
            </a:r>
          </a:p>
          <a:p>
            <a:pPr lvl="1"/>
            <a:r>
              <a:rPr lang="en-US" dirty="0"/>
              <a:t>High-throughput</a:t>
            </a:r>
            <a:r>
              <a:rPr lang="en-US" dirty="0" smtClean="0"/>
              <a:t> sequencing.</a:t>
            </a:r>
          </a:p>
          <a:p>
            <a:pPr lvl="1"/>
            <a:endParaRPr lang="en-US" dirty="0"/>
          </a:p>
          <a:p>
            <a:r>
              <a:rPr lang="en-US" b="1" dirty="0" smtClean="0"/>
              <a:t>Optimal coverage of k-</a:t>
            </a:r>
            <a:r>
              <a:rPr lang="en-US" b="1" dirty="0" err="1" smtClean="0"/>
              <a:t>mers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PBM.</a:t>
            </a:r>
          </a:p>
          <a:p>
            <a:pPr lvl="1"/>
            <a:r>
              <a:rPr lang="en-US" dirty="0" smtClean="0"/>
              <a:t>MITOMI.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9979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Mathematical design of probe sequences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 paper by </a:t>
            </a:r>
            <a:r>
              <a:rPr lang="en-US" dirty="0" err="1" smtClean="0"/>
              <a:t>Mintseris</a:t>
            </a:r>
            <a:r>
              <a:rPr lang="en-US" dirty="0" smtClean="0"/>
              <a:t> and </a:t>
            </a:r>
            <a:r>
              <a:rPr lang="en-US" dirty="0" err="1" smtClean="0"/>
              <a:t>Eisen</a:t>
            </a:r>
            <a:r>
              <a:rPr lang="en-US" dirty="0" smtClean="0"/>
              <a:t> (</a:t>
            </a:r>
            <a:r>
              <a:rPr lang="en-US" i="1" dirty="0" smtClean="0"/>
              <a:t>BMC Bioinformatics </a:t>
            </a:r>
            <a:r>
              <a:rPr lang="en-US" dirty="0" smtClean="0"/>
              <a:t>06):</a:t>
            </a:r>
          </a:p>
          <a:p>
            <a:pPr lvl="1"/>
            <a:r>
              <a:rPr lang="en-US" dirty="0" smtClean="0"/>
              <a:t>Use of de </a:t>
            </a:r>
            <a:r>
              <a:rPr lang="en-US" dirty="0" err="1" smtClean="0"/>
              <a:t>Bruijn</a:t>
            </a:r>
            <a:r>
              <a:rPr lang="en-US" dirty="0" smtClean="0"/>
              <a:t> sequences.</a:t>
            </a:r>
          </a:p>
          <a:p>
            <a:pPr lvl="1"/>
            <a:r>
              <a:rPr lang="en-US" dirty="0" smtClean="0"/>
              <a:t>Exploiting </a:t>
            </a:r>
            <a:r>
              <a:rPr lang="en-US" b="1" dirty="0" smtClean="0">
                <a:solidFill>
                  <a:srgbClr val="FF0000"/>
                </a:solidFill>
              </a:rPr>
              <a:t>reverse complementary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err="1" smtClean="0"/>
              <a:t>Philipikkas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 (JCB 2007) focused on:</a:t>
            </a:r>
          </a:p>
          <a:p>
            <a:pPr lvl="1"/>
            <a:r>
              <a:rPr lang="en-US" dirty="0" smtClean="0"/>
              <a:t>Using linear feedback shift registers.</a:t>
            </a:r>
          </a:p>
          <a:p>
            <a:pPr lvl="1"/>
            <a:r>
              <a:rPr lang="en-US" dirty="0" smtClean="0"/>
              <a:t>Covering gapped k-</a:t>
            </a:r>
            <a:r>
              <a:rPr lang="en-US" dirty="0" err="1" smtClean="0"/>
              <a:t>mers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Including words of length greater than k.</a:t>
            </a:r>
          </a:p>
        </p:txBody>
      </p:sp>
    </p:spTree>
    <p:extLst>
      <p:ext uri="{BB962C8B-B14F-4D97-AF65-F5344CB8AC3E}">
        <p14:creationId xmlns:p14="http://schemas.microsoft.com/office/powerpoint/2010/main" xmlns="" val="31321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 we study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What is the minimum length sequence that covers each k-</a:t>
            </a:r>
            <a:r>
              <a:rPr lang="en-US" dirty="0" err="1" smtClean="0"/>
              <a:t>mer</a:t>
            </a:r>
            <a:r>
              <a:rPr lang="en-US" dirty="0" smtClean="0"/>
              <a:t> or its reverse complement?</a:t>
            </a:r>
          </a:p>
          <a:p>
            <a:r>
              <a:rPr lang="en-US" dirty="0" smtClean="0"/>
              <a:t>How can it be generated?</a:t>
            </a:r>
          </a:p>
          <a:p>
            <a:endParaRPr lang="en-US" dirty="0"/>
          </a:p>
          <a:p>
            <a:r>
              <a:rPr lang="en-US" dirty="0" smtClean="0"/>
              <a:t>Motivation: DNA probe sequences are double stranded. Thus, covering a k-</a:t>
            </a:r>
            <a:r>
              <a:rPr lang="en-US" dirty="0" err="1" smtClean="0"/>
              <a:t>mer</a:t>
            </a:r>
            <a:r>
              <a:rPr lang="en-US" dirty="0" smtClean="0"/>
              <a:t> is equal to covering its reverse complement.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436095"/>
            <a:ext cx="3505200" cy="140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48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1950</Words>
  <Application>Microsoft Office PowerPoint</Application>
  <PresentationFormat>On-screen Show (4:3)</PresentationFormat>
  <Paragraphs>288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De Bruijn meets DNA: Utilizing reverse complementarity to efficiently cover all k-mers, with application to protein binding microarrays</vt:lpstr>
      <vt:lpstr>Outline</vt:lpstr>
      <vt:lpstr>INTRODUCTION</vt:lpstr>
      <vt:lpstr>Gene expression regulation</vt:lpstr>
      <vt:lpstr>Measuring TF binding</vt:lpstr>
      <vt:lpstr>Measuring TF binding – cont’d</vt:lpstr>
      <vt:lpstr>Designing DNA sequences</vt:lpstr>
      <vt:lpstr>Mathematical design of probe sequences</vt:lpstr>
      <vt:lpstr>The question we study</vt:lpstr>
      <vt:lpstr>Was this problem already solved? (1)</vt:lpstr>
      <vt:lpstr>Another researcher working on this problem</vt:lpstr>
      <vt:lpstr>OUR SOLUTION</vt:lpstr>
      <vt:lpstr>Definitions</vt:lpstr>
      <vt:lpstr>First, a simple lower bound</vt:lpstr>
      <vt:lpstr>More definitions</vt:lpstr>
      <vt:lpstr>Forward and reverse path</vt:lpstr>
      <vt:lpstr>Theorem 1</vt:lpstr>
      <vt:lpstr>Reminder: finding an Eulerian cycle</vt:lpstr>
      <vt:lpstr>Finding an Eulerian cycle</vt:lpstr>
      <vt:lpstr>Finding two RC Eulerian cycles</vt:lpstr>
      <vt:lpstr>Algorithm’s proof</vt:lpstr>
      <vt:lpstr>Algorithm’s proof</vt:lpstr>
      <vt:lpstr>Algorithm’s proof</vt:lpstr>
      <vt:lpstr>OUR SOLUTION FOR EVEN K</vt:lpstr>
      <vt:lpstr>The problem with even k</vt:lpstr>
      <vt:lpstr>The solution</vt:lpstr>
      <vt:lpstr>The augmented de Bruijn graph</vt:lpstr>
      <vt:lpstr>Sequence length for even k</vt:lpstr>
      <vt:lpstr>A more precise length</vt:lpstr>
      <vt:lpstr>RESULTS</vt:lpstr>
      <vt:lpstr>Length results</vt:lpstr>
      <vt:lpstr>Running times</vt:lpstr>
      <vt:lpstr>BACK TO MINTSERIS AND EISEN PAPER</vt:lpstr>
      <vt:lpstr>Was this problem already solved? (2)</vt:lpstr>
      <vt:lpstr>Was this problem already solved? (3)</vt:lpstr>
      <vt:lpstr>Samantha’s code (1)</vt:lpstr>
      <vt:lpstr>Samantha’s code (2)</vt:lpstr>
      <vt:lpstr>OPEN ISSUES</vt:lpstr>
      <vt:lpstr>Solution optimality</vt:lpstr>
      <vt:lpstr>The Chinese postman problem</vt:lpstr>
      <vt:lpstr>An intuition for the optimality proof</vt:lpstr>
      <vt:lpstr>Other open problems</vt:lpstr>
      <vt:lpstr>Conclusion</vt:lpstr>
      <vt:lpstr>נושא לדיון מנהלי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Bruijn meets DNA: Utilizing reverse complementarity to efficiently cover all k-mers, with application to protein binding microarrays</dc:title>
  <dc:creator>yarono</dc:creator>
  <cp:lastModifiedBy>yaronore</cp:lastModifiedBy>
  <cp:revision>123</cp:revision>
  <dcterms:created xsi:type="dcterms:W3CDTF">2006-08-16T00:00:00Z</dcterms:created>
  <dcterms:modified xsi:type="dcterms:W3CDTF">2012-08-08T07:41:59Z</dcterms:modified>
</cp:coreProperties>
</file>